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10/8/14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40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26804" y="1572381"/>
            <a:ext cx="6985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smtClean="0">
                <a:solidFill>
                  <a:srgbClr val="1D2763"/>
                </a:solidFill>
              </a:rPr>
              <a:t>¿Qué significa </a:t>
            </a:r>
            <a:r>
              <a:rPr lang="es-ES" sz="7200" b="1" dirty="0" err="1">
                <a:solidFill>
                  <a:srgbClr val="1D2763"/>
                </a:solidFill>
              </a:rPr>
              <a:t>M</a:t>
            </a:r>
            <a:r>
              <a:rPr lang="es-ES" sz="7200" b="1" dirty="0" err="1" smtClean="0">
                <a:solidFill>
                  <a:srgbClr val="1D2763"/>
                </a:solidFill>
              </a:rPr>
              <a:t>entorear</a:t>
            </a:r>
            <a:r>
              <a:rPr lang="es-ES" sz="7200" b="1" dirty="0" smtClean="0">
                <a:solidFill>
                  <a:srgbClr val="1D2763"/>
                </a:solidFill>
              </a:rPr>
              <a:t>?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6804" y="3915124"/>
            <a:ext cx="264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MENTOREO SESIÓN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ransition xmlns:p14="http://schemas.microsoft.com/office/powerpoint/2010/main" advClick="0" advTm="2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50799"/>
            <a:ext cx="8229600" cy="689429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EJEMPLOS BÍBLICOS DE MENTOREO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999" y="1181498"/>
            <a:ext cx="3736197" cy="681808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s-ES" sz="2000" b="1" dirty="0" smtClean="0">
                <a:solidFill>
                  <a:srgbClr val="1D2763"/>
                </a:solidFill>
              </a:rPr>
              <a:t>EL MENTOREO DE MOISÉS: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21735" y="2658365"/>
            <a:ext cx="3736197" cy="650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2000" b="1" dirty="0" smtClean="0">
                <a:solidFill>
                  <a:srgbClr val="1D2763"/>
                </a:solidFill>
              </a:rPr>
              <a:t>BERNABÉ COMO MENTOR: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07999" y="4736832"/>
            <a:ext cx="3235865" cy="650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2000" b="1" dirty="0" smtClean="0">
                <a:solidFill>
                  <a:srgbClr val="1D2763"/>
                </a:solidFill>
              </a:rPr>
              <a:t>CON JUAN MARCO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90747" y="1764830"/>
            <a:ext cx="8229600" cy="81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“Y se levantó Moisés con Josué su servidor, y Moisés subió al monte de Dios”.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C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Éxodo 24:13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21735" y="3308540"/>
            <a:ext cx="8635999" cy="12666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C" sz="2000" b="1" dirty="0" smtClean="0">
                <a:solidFill>
                  <a:srgbClr val="1D2763"/>
                </a:solidFill>
              </a:rPr>
              <a:t>CON SAULO DE TARSO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“Entonces Bernabé, tomándole,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lo trajo a los apóstoles, y les contó cómo 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s-EC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aulo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había visto en el camino al Señor, el cual le había hablado, y cómo en Damasco había hablado valerosamente en el nombre de Jesús”.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EC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Hechos 9:27 </a:t>
            </a:r>
            <a:r>
              <a:rPr lang="es-EC" sz="1400" dirty="0" smtClean="0">
                <a:cs typeface="Times New Roman" pitchFamily="18" charset="0"/>
              </a:rPr>
              <a:t>(</a:t>
            </a:r>
            <a:r>
              <a:rPr kumimoji="0" lang="es-EC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RVR60</a:t>
            </a: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6241" y="5061920"/>
            <a:ext cx="8176883" cy="1092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“Y Bernabé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quería que llevasen consigo a Juan, el que tenía por sobrenombre Marcos”. </a:t>
            </a:r>
            <a:r>
              <a:rPr kumimoji="0" lang="es-EC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Hechos 15: 37 (</a:t>
            </a:r>
            <a:r>
              <a:rPr lang="es-EC" sz="1400" dirty="0" smtClean="0">
                <a:cs typeface="Times New Roman" pitchFamily="18" charset="0"/>
              </a:rPr>
              <a:t>RVR60)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7" grpId="0" build="allAtOnce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50799"/>
            <a:ext cx="8229600" cy="689429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EJEMPLOS BÍBLICOS DE MENTOREO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81324" y="1448972"/>
            <a:ext cx="3235865" cy="650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2000" b="1" dirty="0" smtClean="0">
                <a:solidFill>
                  <a:srgbClr val="1D2763"/>
                </a:solidFill>
              </a:rPr>
              <a:t>PABLO COMO MENTOR: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1324" y="2099147"/>
            <a:ext cx="8176883" cy="158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s-EC" sz="2000" b="1" dirty="0" smtClean="0">
                <a:solidFill>
                  <a:srgbClr val="1D2763"/>
                </a:solidFill>
              </a:rPr>
              <a:t>CON TIMOTEO</a:t>
            </a:r>
            <a:endParaRPr kumimoji="0" lang="es-EC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“Por esto mismo os he enviado a Timoteo, que es mi hijo amado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 fiel en el Señor, el cual os recordará mi proceder en Cristo, de la manera que enseño en todas partes y en todas las iglesias”. </a:t>
            </a:r>
            <a:r>
              <a:rPr lang="es-EC" sz="1400" baseline="0" dirty="0" smtClean="0"/>
              <a:t>1</a:t>
            </a:r>
            <a:r>
              <a:rPr lang="es-EC" sz="1400" dirty="0" smtClean="0"/>
              <a:t> Corintios 4:17 (RVR60)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1324" y="3516923"/>
            <a:ext cx="8176883" cy="158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s-EC" sz="2000" b="1" dirty="0" smtClean="0">
                <a:solidFill>
                  <a:srgbClr val="1D2763"/>
                </a:solidFill>
              </a:rPr>
              <a:t>CON TITO</a:t>
            </a:r>
            <a:endParaRPr kumimoji="0" lang="es-EC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“Después, pasados catorce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años, subí otra vez a </a:t>
            </a:r>
            <a:r>
              <a:rPr kumimoji="0" lang="es-EC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Jerusal</a:t>
            </a:r>
            <a:r>
              <a:rPr lang="es-EC" dirty="0" err="1" smtClean="0">
                <a:latin typeface="Times New Roman" pitchFamily="18" charset="0"/>
                <a:cs typeface="Times New Roman" pitchFamily="18" charset="0"/>
              </a:rPr>
              <a:t>én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 con Bernabé, llevando también conmigo a Tito”</a:t>
            </a:r>
            <a:r>
              <a:rPr kumimoji="0" lang="es-EC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C" sz="1400" baseline="0" dirty="0" smtClean="0"/>
              <a:t>Gálatas</a:t>
            </a:r>
            <a:r>
              <a:rPr lang="es-EC" sz="1400" dirty="0" smtClean="0"/>
              <a:t> 2:1 (RVR60)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81324" y="4923692"/>
            <a:ext cx="8176883" cy="158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s-EC" sz="2000" b="1" dirty="0" smtClean="0">
                <a:solidFill>
                  <a:srgbClr val="1D2763"/>
                </a:solidFill>
              </a:rPr>
              <a:t>CON MUCHOS OTROS</a:t>
            </a:r>
            <a:endParaRPr kumimoji="0" lang="es-EC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“Procura venir pronto a verme, porque </a:t>
            </a:r>
            <a:r>
              <a:rPr lang="es-EC" dirty="0" err="1" smtClean="0">
                <a:latin typeface="Times New Roman" pitchFamily="18" charset="0"/>
                <a:cs typeface="Times New Roman" pitchFamily="18" charset="0"/>
              </a:rPr>
              <a:t>Demas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 me ha desamparado, amando este mundo, y se ha ido a Tesalónica. </a:t>
            </a:r>
            <a:r>
              <a:rPr lang="es-EC" dirty="0" err="1" smtClean="0">
                <a:latin typeface="Times New Roman" pitchFamily="18" charset="0"/>
                <a:cs typeface="Times New Roman" pitchFamily="18" charset="0"/>
              </a:rPr>
              <a:t>Crescente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 fue a </a:t>
            </a:r>
            <a:r>
              <a:rPr lang="es-EC" dirty="0" err="1" smtClean="0">
                <a:latin typeface="Times New Roman" pitchFamily="18" charset="0"/>
                <a:cs typeface="Times New Roman" pitchFamily="18" charset="0"/>
              </a:rPr>
              <a:t>Galacia</a:t>
            </a:r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, y Tito a Dalmacia”.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Timoteo 4:9-10</a:t>
            </a:r>
            <a:r>
              <a:rPr lang="es-EC" sz="1400" dirty="0" smtClean="0"/>
              <a:t> (RVR60)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p"/>
      <p:bldP spid="12" grpId="0" build="p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91388" y="0"/>
            <a:ext cx="6011333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MENTOREO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233" y="1403787"/>
            <a:ext cx="6318488" cy="453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355600" y="1270001"/>
            <a:ext cx="8534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2800" dirty="0">
                <a:latin typeface="Arial" charset="0"/>
                <a:ea typeface="ＭＳ Ｐゴシック" charset="0"/>
                <a:cs typeface="ＭＳ Ｐゴシック" charset="0"/>
              </a:rPr>
              <a:t>El mentoreo es </a:t>
            </a:r>
            <a:r>
              <a:rPr lang="es-ES_tradnl" sz="2800" dirty="0" smtClean="0">
                <a:latin typeface="Arial" charset="0"/>
                <a:ea typeface="ＭＳ Ｐゴシック" charset="0"/>
                <a:cs typeface="ＭＳ Ｐゴシック" charset="0"/>
              </a:rPr>
              <a:t>una experiencia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RELACIONAL</a:t>
            </a: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800" dirty="0">
                <a:latin typeface="Arial" charset="0"/>
                <a:ea typeface="ＭＳ Ｐゴシック" charset="0"/>
                <a:cs typeface="ＭＳ Ｐゴシック" charset="0"/>
              </a:rPr>
              <a:t>El mentor tiene experiencia que </a:t>
            </a:r>
            <a:r>
              <a:rPr lang="es-ES_tradnl" sz="2800" dirty="0" smtClean="0">
                <a:latin typeface="Arial" charset="0"/>
                <a:ea typeface="ＭＳ Ｐゴシック" charset="0"/>
                <a:cs typeface="ＭＳ Ｐゴシック" charset="0"/>
              </a:rPr>
              <a:t>compartir.</a:t>
            </a: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800" dirty="0">
                <a:latin typeface="Arial" charset="0"/>
                <a:ea typeface="ＭＳ Ｐゴシック" charset="0"/>
                <a:cs typeface="ＭＳ Ｐゴシック" charset="0"/>
              </a:rPr>
              <a:t>Algo es </a:t>
            </a:r>
            <a:r>
              <a:rPr lang="es-ES_tradnl" sz="2800" dirty="0" smtClean="0">
                <a:latin typeface="Arial" charset="0"/>
                <a:ea typeface="ＭＳ Ｐゴシック" charset="0"/>
                <a:cs typeface="ＭＳ Ｐゴシック" charset="0"/>
              </a:rPr>
              <a:t>transferido (recursos, información, experiencia).</a:t>
            </a: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800" dirty="0">
                <a:latin typeface="Arial" charset="0"/>
                <a:ea typeface="ＭＳ Ｐゴシック" charset="0"/>
                <a:cs typeface="ＭＳ Ｐゴシック" charset="0"/>
              </a:rPr>
              <a:t>El mentor facilita el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DESARROLLO</a:t>
            </a:r>
            <a:endParaRPr lang="es-ES_tradnl" sz="2800" b="1" u="sng" dirty="0">
              <a:solidFill>
                <a:srgbClr val="142D6A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800" dirty="0">
                <a:latin typeface="Arial" charset="0"/>
                <a:ea typeface="ＭＳ Ｐゴシック" charset="0"/>
                <a:cs typeface="ＭＳ Ｐゴシック" charset="0"/>
              </a:rPr>
              <a:t>El mentor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EMPODERA</a:t>
            </a:r>
            <a:endParaRPr lang="en-US" sz="2800" b="1" u="sng" dirty="0">
              <a:solidFill>
                <a:srgbClr val="142D6A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39630" y="0"/>
            <a:ext cx="6011333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MENTOREO</a:t>
            </a:r>
            <a:endParaRPr kumimoji="0" lang="es-E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d Multiplicacion\Desktop\mentor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04472" y="1198202"/>
            <a:ext cx="4302746" cy="5171570"/>
          </a:xfrm>
          <a:prstGeom prst="rect">
            <a:avLst/>
          </a:prstGeom>
          <a:noFill/>
        </p:spPr>
      </p:pic>
      <p:sp>
        <p:nvSpPr>
          <p:cNvPr id="6" name="CuadroTexto 5"/>
          <p:cNvSpPr txBox="1"/>
          <p:nvPr/>
        </p:nvSpPr>
        <p:spPr>
          <a:xfrm>
            <a:off x="2989696" y="59308"/>
            <a:ext cx="3917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El MENTOR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5"/>
          <p:cNvSpPr txBox="1"/>
          <p:nvPr/>
        </p:nvSpPr>
        <p:spPr>
          <a:xfrm>
            <a:off x="3235566" y="119122"/>
            <a:ext cx="38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EL MENTOREADO</a:t>
            </a: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597121" y="1294228"/>
            <a:ext cx="534647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dirty="0" smtClean="0"/>
              <a:t>- El mentoreado es un </a:t>
            </a:r>
            <a:r>
              <a:rPr lang="es-ES" sz="2800" b="1" dirty="0" smtClean="0"/>
              <a:t> </a:t>
            </a:r>
            <a:r>
              <a:rPr lang="es-ES" sz="2800" b="1" u="sng" dirty="0" smtClean="0">
                <a:solidFill>
                  <a:srgbClr val="142D6A"/>
                </a:solidFill>
              </a:rPr>
              <a:t>APRENDIZ</a:t>
            </a:r>
            <a:r>
              <a:rPr lang="es-ES_tradnl" sz="2800" i="1" dirty="0" smtClean="0"/>
              <a:t> </a:t>
            </a:r>
            <a:r>
              <a:rPr lang="es-ES_tradnl" sz="2800" dirty="0" smtClean="0"/>
              <a:t>adulto quien </a:t>
            </a:r>
            <a:r>
              <a:rPr lang="es-EC" sz="2800" dirty="0" smtClean="0"/>
              <a:t>conscientemente ha realizado un viaje de desarrollo. </a:t>
            </a:r>
          </a:p>
          <a:p>
            <a:endParaRPr lang="es-ES" sz="2800" dirty="0"/>
          </a:p>
          <a:p>
            <a:r>
              <a:rPr lang="es-ES" sz="2800" dirty="0" smtClean="0"/>
              <a:t>- El mentoreado hace un esfuerzo por </a:t>
            </a:r>
            <a:r>
              <a:rPr lang="es-ES" sz="2800" b="1" u="sng" dirty="0" smtClean="0">
                <a:solidFill>
                  <a:srgbClr val="142D6A"/>
                </a:solidFill>
              </a:rPr>
              <a:t>EVALUAR </a:t>
            </a:r>
            <a:r>
              <a:rPr lang="es-ES" sz="2800" dirty="0" smtClean="0"/>
              <a:t>e </a:t>
            </a:r>
            <a:r>
              <a:rPr lang="es-ES" sz="2800" b="1" u="sng" dirty="0" smtClean="0">
                <a:solidFill>
                  <a:srgbClr val="142D6A"/>
                </a:solidFill>
              </a:rPr>
              <a:t>INTERIORIZAR</a:t>
            </a:r>
            <a:r>
              <a:rPr lang="es-ES" sz="2800" dirty="0" smtClean="0"/>
              <a:t> efectivamente </a:t>
            </a:r>
            <a:r>
              <a:rPr lang="es-EC" sz="2800" dirty="0" smtClean="0"/>
              <a:t>su conocimiento, habilidades, ideas, perspectivas, o sabiduría ofrecida. </a:t>
            </a:r>
            <a:endParaRPr lang="es-ES" sz="2800" dirty="0" smtClean="0"/>
          </a:p>
        </p:txBody>
      </p:sp>
      <p:pic>
        <p:nvPicPr>
          <p:cNvPr id="8" name="Imagen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09780" y="2301078"/>
            <a:ext cx="2996771" cy="2347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5767" y="69012"/>
            <a:ext cx="8707464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DISCIPULADOR, MENTOR,</a:t>
            </a:r>
            <a:r>
              <a:rPr kumimoji="0" lang="es-ES" sz="3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ENTRENADOR</a:t>
            </a:r>
            <a:endParaRPr kumimoji="0" lang="es-E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315766" y="1856935"/>
            <a:ext cx="870746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300" dirty="0" smtClean="0"/>
              <a:t>DISCIPULAMOS  |</a:t>
            </a:r>
            <a:r>
              <a:rPr lang="es-ES" sz="2300" b="1" dirty="0" smtClean="0"/>
              <a:t> </a:t>
            </a:r>
            <a:r>
              <a:rPr lang="es-ES" sz="2300" dirty="0" smtClean="0"/>
              <a:t>Nuevos</a:t>
            </a:r>
            <a:r>
              <a:rPr lang="es-ES" sz="2300" b="1" u="sng" dirty="0" smtClean="0">
                <a:solidFill>
                  <a:srgbClr val="142D6A"/>
                </a:solidFill>
              </a:rPr>
              <a:t> CREYENTES</a:t>
            </a:r>
            <a:r>
              <a:rPr lang="es-ES" sz="2300" dirty="0" smtClean="0"/>
              <a:t> | FUNDAMENTO</a:t>
            </a:r>
            <a:endParaRPr lang="es-ES" sz="2300" dirty="0"/>
          </a:p>
          <a:p>
            <a:pPr algn="ctr"/>
            <a:r>
              <a:rPr lang="es-ES_tradnl" sz="2300" i="1" dirty="0"/>
              <a:t>Construyendo las bases.</a:t>
            </a:r>
          </a:p>
          <a:p>
            <a:endParaRPr lang="es-ES" sz="2300" dirty="0"/>
          </a:p>
          <a:p>
            <a:r>
              <a:rPr lang="es-ES" sz="2300" dirty="0" smtClean="0"/>
              <a:t>MENTOREAMOS | </a:t>
            </a:r>
            <a:r>
              <a:rPr lang="es-ES" sz="2300" dirty="0"/>
              <a:t>Líderes</a:t>
            </a:r>
            <a:r>
              <a:rPr lang="es-ES" sz="2300" b="1" u="sng" dirty="0">
                <a:solidFill>
                  <a:srgbClr val="142D6A"/>
                </a:solidFill>
              </a:rPr>
              <a:t> </a:t>
            </a:r>
            <a:r>
              <a:rPr lang="es-ES" sz="2300" b="1" u="sng" dirty="0" smtClean="0">
                <a:solidFill>
                  <a:srgbClr val="142D6A"/>
                </a:solidFill>
              </a:rPr>
              <a:t>EMERGENTES</a:t>
            </a:r>
            <a:r>
              <a:rPr lang="es-ES" sz="2300" dirty="0" smtClean="0"/>
              <a:t> |FORMACIÓN.</a:t>
            </a:r>
            <a:endParaRPr lang="es-ES" sz="2300" dirty="0"/>
          </a:p>
          <a:p>
            <a:pPr algn="ctr"/>
            <a:r>
              <a:rPr lang="es-ES_tradnl" sz="2300" i="1" dirty="0"/>
              <a:t>Proveyendo formación de liderazgo.</a:t>
            </a:r>
          </a:p>
          <a:p>
            <a:endParaRPr lang="es-ES" sz="2300" dirty="0"/>
          </a:p>
          <a:p>
            <a:r>
              <a:rPr lang="es-ES" sz="2300" dirty="0" smtClean="0"/>
              <a:t>ENTRENAMOS | Ministros</a:t>
            </a:r>
            <a:r>
              <a:rPr lang="es-ES" sz="2300" b="1" u="sng" dirty="0" smtClean="0">
                <a:solidFill>
                  <a:srgbClr val="142D6A"/>
                </a:solidFill>
              </a:rPr>
              <a:t> EXPERIMENTADOS</a:t>
            </a:r>
            <a:r>
              <a:rPr lang="es-ES" sz="2300" dirty="0" smtClean="0"/>
              <a:t> | FACILITACIÓN</a:t>
            </a:r>
            <a:endParaRPr lang="es-ES" sz="2300" dirty="0"/>
          </a:p>
          <a:p>
            <a:pPr algn="ctr"/>
            <a:r>
              <a:rPr lang="es-ES_tradnl" sz="2300" i="1" dirty="0"/>
              <a:t>Ayudándolos a dar frutos</a:t>
            </a:r>
            <a:endParaRPr lang="en-US" sz="23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400</Words>
  <Application>Microsoft Macintosh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PowerPoint Presentation</vt:lpstr>
      <vt:lpstr>PowerPoint Presentation</vt:lpstr>
      <vt:lpstr>EJEMPLOS BÍBLICOS DE MENTOREO</vt:lpstr>
      <vt:lpstr>EJEMPLOS BÍBLICOS DE MENTOREO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Carla L</cp:lastModifiedBy>
  <cp:revision>41</cp:revision>
  <dcterms:created xsi:type="dcterms:W3CDTF">2014-08-20T14:16:01Z</dcterms:created>
  <dcterms:modified xsi:type="dcterms:W3CDTF">2014-10-08T15:25:37Z</dcterms:modified>
</cp:coreProperties>
</file>