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66" r:id="rId4"/>
    <p:sldId id="258" r:id="rId5"/>
    <p:sldId id="259" r:id="rId6"/>
    <p:sldId id="260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E6B"/>
    <a:srgbClr val="225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60"/>
  </p:normalViewPr>
  <p:slideViewPr>
    <p:cSldViewPr snapToObjects="1">
      <p:cViewPr>
        <p:scale>
          <a:sx n="70" d="100"/>
          <a:sy n="70" d="100"/>
        </p:scale>
        <p:origin x="-12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469B84-D777-4D60-AEC8-E808F04301AC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Click to edit Master text styles</a:t>
            </a:r>
          </a:p>
          <a:p>
            <a:pPr lvl="1"/>
            <a:r>
              <a:rPr lang="es-ES_tradnl" noProof="0"/>
              <a:t>Second level</a:t>
            </a:r>
          </a:p>
          <a:p>
            <a:pPr lvl="2"/>
            <a:r>
              <a:rPr lang="es-ES_tradnl" noProof="0"/>
              <a:t>Third level</a:t>
            </a:r>
          </a:p>
          <a:p>
            <a:pPr lvl="3"/>
            <a:r>
              <a:rPr lang="es-ES_tradnl" noProof="0"/>
              <a:t>Fourth level</a:t>
            </a:r>
          </a:p>
          <a:p>
            <a:pPr lvl="4"/>
            <a:r>
              <a:rPr lang="es-ES_tradnl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00B0DA-60C4-4DBB-BAE7-DE6394CF8F1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4322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68105A-019B-45A8-AE96-116DE9F2C622}" type="slidenum">
              <a:rPr lang="es-ES_tradnl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12D2EF-61DD-44E6-9005-0486FC00B313}" type="slidenum">
              <a:rPr lang="es-ES_tradnl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B7078E-B686-41DE-BFB3-21079ADC0EE1}" type="slidenum">
              <a:rPr lang="es-ES_tradnl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3B45F1-8F08-4811-9F8D-05D6805D3C43}" type="slidenum">
              <a:rPr lang="es-ES_tradnl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F81DD-D6B4-48AA-BCCB-4401E893F903}" type="slidenum">
              <a:rPr lang="es-ES_tradnl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948E4F-556E-4192-9F6A-20A37A98173B}" type="slidenum">
              <a:rPr lang="es-ES_tradnl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D7358C-9412-4E75-99CD-8531217E36E1}" type="slidenum">
              <a:rPr lang="es-ES_tradnl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A7A8A9-59F4-4A31-97A9-8D5D61A12D04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A3BE8-68C2-4CD9-9D70-F7C5549A6D36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A422F-342C-4D93-A69A-4C317F286227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2BB73-5887-4BDF-80A9-7669E1E803C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8456D0-8FC5-4AFB-B596-7591FF564351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E904EF-FE4D-4E2A-9989-E894E9E1B08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BD521-DD8B-4AB1-B73B-2405EEE367E7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ACD5D-C0E1-407E-BF41-1E98700D2F5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EAFAD2-1CDF-48A8-9A79-B0EE1F41B13D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8B0E8-1B91-494A-8818-4BD80D4F4A6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CD78F-2465-47CE-9AAD-A0F88C19611F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7050F-4A61-4CBF-AE59-4B306D054F1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CE1E0-C06B-4F38-9FC5-938E4B335A98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FC3C-3412-4EFA-823D-24A32F50764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19F53-299D-4ADC-84DC-AECD00FA163B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0086-DAA3-4A59-A305-0C7DB4D5BA8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8D968B-8725-4A03-98EB-27757EF5CFCE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3A7EE-A54B-4ABA-968C-59CED16EF210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D1FF8B-3FF0-467A-BBF0-7F9A982BBB7E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5BF72-EFF7-434B-8F0E-B2AE24A3AFE2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51E915-A693-40E2-82CC-5EDBF927F759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7FC3A-3E10-461E-8476-FB1F03F93BB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DB3283B-81D2-4D9C-AD6D-CD25841352F5}" type="datetime1">
              <a:rPr lang="es-ES_tradnl"/>
              <a:pPr/>
              <a:t>08/05/2013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204A6CA-9BD3-43A5-BCAD-B6DACD1C3D7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Geneva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inicio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190500" y="4191000"/>
            <a:ext cx="8763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4400" b="1">
                <a:solidFill>
                  <a:srgbClr val="112E6B"/>
                </a:solidFill>
                <a:cs typeface="Arial" pitchFamily="34" charset="0"/>
              </a:rPr>
              <a:t>Módulo 1: Introducción</a:t>
            </a:r>
          </a:p>
          <a:p>
            <a:pPr algn="ctr"/>
            <a:r>
              <a:rPr lang="es-ES_tradnl" sz="1600">
                <a:cs typeface="Arial" pitchFamily="34" charset="0"/>
              </a:rPr>
              <a:t>(en este espacio se recomienda ubicar el de la logo denominación o iglesia madre, o reemplazar la primera lámina)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90500" y="0"/>
            <a:ext cx="8763000" cy="914400"/>
          </a:xfrm>
        </p:spPr>
        <p:txBody>
          <a:bodyPr/>
          <a:lstStyle/>
          <a:p>
            <a:pPr algn="l" eaLnBrk="1" hangingPunct="1"/>
            <a:r>
              <a:rPr lang="es-ES_tradnl" sz="3600" b="1" smtClean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Módulo 1</a:t>
            </a: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533400" y="914400"/>
            <a:ext cx="7711008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000" b="1" dirty="0"/>
              <a:t>Sesión de </a:t>
            </a:r>
            <a:r>
              <a:rPr lang="es-ES_tradnl" sz="2000" b="1" dirty="0" smtClean="0"/>
              <a:t>Bienvenida:</a:t>
            </a:r>
          </a:p>
          <a:p>
            <a:endParaRPr lang="es-ES_tradnl" sz="2000" b="1" baseline="30000" dirty="0" smtClean="0"/>
          </a:p>
          <a:p>
            <a:r>
              <a:rPr lang="es-ES_tradnl" sz="2000" b="1" dirty="0" smtClean="0"/>
              <a:t>Sesión de informes</a:t>
            </a:r>
            <a:endParaRPr lang="es-ES_tradnl" sz="2000" baseline="30000" dirty="0" smtClean="0"/>
          </a:p>
          <a:p>
            <a:r>
              <a:rPr lang="es-ES_tradnl" sz="2800" baseline="30000" dirty="0" smtClean="0"/>
              <a:t>Presentación </a:t>
            </a:r>
            <a:r>
              <a:rPr lang="es-ES_tradnl" sz="2800" baseline="30000" dirty="0" smtClean="0"/>
              <a:t>de los participantes</a:t>
            </a:r>
            <a:endParaRPr lang="es-ES_tradnl" sz="2800" b="1" dirty="0" smtClean="0"/>
          </a:p>
          <a:p>
            <a:r>
              <a:rPr lang="es-ES_tradnl" sz="2000" b="1" dirty="0" smtClean="0"/>
              <a:t>Sesión 1: </a:t>
            </a:r>
            <a:endParaRPr lang="es-ES_tradnl" sz="2000" b="1" dirty="0"/>
          </a:p>
          <a:p>
            <a:r>
              <a:rPr lang="es-ES_tradnl" sz="2000" dirty="0"/>
              <a:t>Visión, misión, declaración de fe, valores centrales 	</a:t>
            </a:r>
          </a:p>
          <a:p>
            <a:endParaRPr lang="es-ES_tradnl" sz="2000" b="1" dirty="0"/>
          </a:p>
          <a:p>
            <a:r>
              <a:rPr lang="es-ES_tradnl" sz="2000" b="1" dirty="0"/>
              <a:t>Sesión </a:t>
            </a:r>
            <a:r>
              <a:rPr lang="es-ES_tradnl" sz="2000" b="1" dirty="0" smtClean="0"/>
              <a:t>2: </a:t>
            </a:r>
            <a:endParaRPr lang="es-ES_tradnl" sz="2000" b="1" dirty="0"/>
          </a:p>
          <a:p>
            <a:r>
              <a:rPr lang="es-ES_tradnl" sz="2000" dirty="0"/>
              <a:t>Oración personal y movilización de la iglesia madre</a:t>
            </a:r>
          </a:p>
          <a:p>
            <a:endParaRPr lang="es-ES_tradnl" sz="2000" dirty="0"/>
          </a:p>
          <a:p>
            <a:r>
              <a:rPr lang="es-ES_tradnl" sz="2000" b="1" dirty="0"/>
              <a:t>Sesión </a:t>
            </a:r>
            <a:r>
              <a:rPr lang="es-ES_tradnl" sz="2000" b="1" dirty="0" smtClean="0"/>
              <a:t>3: </a:t>
            </a:r>
            <a:endParaRPr lang="es-ES_tradnl" sz="2000" b="1" dirty="0"/>
          </a:p>
          <a:p>
            <a:r>
              <a:rPr lang="es-ES_tradnl" sz="2000" dirty="0"/>
              <a:t>Investigación de campo: Análisis de la comunidad</a:t>
            </a:r>
          </a:p>
          <a:p>
            <a:endParaRPr lang="es-ES_tradnl" sz="2000" dirty="0"/>
          </a:p>
          <a:p>
            <a:r>
              <a:rPr lang="es-ES_tradnl" sz="2000" b="1" dirty="0"/>
              <a:t>Sesión </a:t>
            </a:r>
            <a:r>
              <a:rPr lang="es-ES_tradnl" sz="2000" b="1" dirty="0" smtClean="0"/>
              <a:t>4: </a:t>
            </a:r>
            <a:endParaRPr lang="es-ES_tradnl" sz="2000" b="1" dirty="0"/>
          </a:p>
          <a:p>
            <a:r>
              <a:rPr lang="es-ES_tradnl" sz="2000" dirty="0"/>
              <a:t>Teología del rendimiento de cuentas. ADN de la iglesia madre</a:t>
            </a:r>
          </a:p>
          <a:p>
            <a:endParaRPr lang="es-ES_tradnl" sz="2000" dirty="0"/>
          </a:p>
          <a:p>
            <a:r>
              <a:rPr lang="es-ES_tradnl" sz="2000" b="1" dirty="0"/>
              <a:t>Tiempo de </a:t>
            </a:r>
            <a:r>
              <a:rPr lang="es-ES_tradnl" sz="2000" b="1" dirty="0" smtClean="0"/>
              <a:t>trabajo: </a:t>
            </a:r>
          </a:p>
          <a:p>
            <a:r>
              <a:rPr lang="es-ES_tradnl" sz="2000" dirty="0" smtClean="0"/>
              <a:t>Actividad </a:t>
            </a:r>
            <a:r>
              <a:rPr lang="es-ES_tradnl" sz="2000" dirty="0"/>
              <a:t>en </a:t>
            </a:r>
            <a:r>
              <a:rPr lang="es-ES_tradnl" sz="2000" dirty="0" smtClean="0"/>
              <a:t>clase - Para </a:t>
            </a:r>
            <a:r>
              <a:rPr lang="es-ES_tradnl" sz="2000" dirty="0"/>
              <a:t>el próximo módulo</a:t>
            </a:r>
          </a:p>
        </p:txBody>
      </p:sp>
      <p:grpSp>
        <p:nvGrpSpPr>
          <p:cNvPr id="2" name="Agrupar 5"/>
          <p:cNvGrpSpPr>
            <a:grpSpLocks/>
          </p:cNvGrpSpPr>
          <p:nvPr/>
        </p:nvGrpSpPr>
        <p:grpSpPr bwMode="auto">
          <a:xfrm>
            <a:off x="7239000" y="5257800"/>
            <a:ext cx="1714500" cy="1528763"/>
            <a:chOff x="7239000" y="5257800"/>
            <a:chExt cx="1714500" cy="1528763"/>
          </a:xfrm>
        </p:grpSpPr>
        <p:pic>
          <p:nvPicPr>
            <p:cNvPr id="15364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56500" y="5257800"/>
              <a:ext cx="1079500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Rectangle 6"/>
            <p:cNvSpPr>
              <a:spLocks noChangeArrowheads="1"/>
            </p:cNvSpPr>
            <p:nvPr/>
          </p:nvSpPr>
          <p:spPr bwMode="auto">
            <a:xfrm>
              <a:off x="7239000" y="6324600"/>
              <a:ext cx="17145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rgbClr val="112E6B"/>
                  </a:solidFill>
                </a:rPr>
                <a:t>HOJA DE </a:t>
              </a:r>
            </a:p>
            <a:p>
              <a:pPr algn="ctr"/>
              <a:r>
                <a:rPr lang="es-ES_tradnl" sz="1200" b="1">
                  <a:solidFill>
                    <a:srgbClr val="112E6B"/>
                  </a:solidFill>
                </a:rPr>
                <a:t>TRABAJO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3" grpId="1" uiExpand="1" build="allAtOnce"/>
      <p:bldP spid="15363" grpId="2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23528" y="0"/>
            <a:ext cx="518457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Italic" charset="0"/>
                <a:ea typeface="ＭＳ Ｐゴシック" pitchFamily="34" charset="-128"/>
                <a:cs typeface="Arial" pitchFamily="34" charset="0"/>
              </a:rPr>
              <a:t>Sesión de </a:t>
            </a:r>
            <a:r>
              <a:rPr kumimoji="0" lang="es-ES_tradnl" sz="3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 Italic" charset="0"/>
                <a:ea typeface="ＭＳ Ｐゴシック" pitchFamily="34" charset="-128"/>
                <a:cs typeface="Arial" pitchFamily="34" charset="0"/>
              </a:rPr>
              <a:t>INfORMES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57200" y="4454351"/>
            <a:ext cx="8172450" cy="221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 b="1" smtClean="0">
                <a:solidFill>
                  <a:srgbClr val="112E6B"/>
                </a:solidFill>
              </a:rPr>
              <a:t>Objetivo</a:t>
            </a:r>
            <a:endParaRPr lang="es-ES_tradnl" sz="2400" b="1" dirty="0"/>
          </a:p>
          <a:p>
            <a:r>
              <a:rPr lang="es-EC" sz="2400" dirty="0" smtClean="0"/>
              <a:t>Permitir que los participantes se relacionen con el grupo e identifiquen que ésta sesión es uno de los tiempos más importantes de cada Módulo</a:t>
            </a:r>
            <a:r>
              <a:rPr lang="es-ES_tradnl" sz="2400" dirty="0" smtClean="0"/>
              <a:t>.</a:t>
            </a:r>
            <a:endParaRPr lang="es-ES_tradnl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9322" t="36711" r="31876" b="18993"/>
          <a:stretch>
            <a:fillRect/>
          </a:stretch>
        </p:blipFill>
        <p:spPr bwMode="auto">
          <a:xfrm>
            <a:off x="1403648" y="1700808"/>
            <a:ext cx="6501421" cy="275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323528" y="961564"/>
            <a:ext cx="4541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_tradnl" sz="3200" b="1" baseline="30000" dirty="0" smtClean="0">
                <a:solidFill>
                  <a:srgbClr val="112E6B"/>
                </a:solidFill>
              </a:rPr>
              <a:t>Presentación de los participantes</a:t>
            </a:r>
            <a:endParaRPr lang="es-ES_tradnl" sz="2800" b="1" dirty="0" smtClean="0">
              <a:solidFill>
                <a:srgbClr val="112E6B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1" descr="fondoinici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457200" y="265113"/>
            <a:ext cx="56388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4000">
                <a:solidFill>
                  <a:schemeClr val="bg1"/>
                </a:solidFill>
                <a:latin typeface="Times New Roman Bold" charset="0"/>
              </a:rPr>
              <a:t>Visión, Misión,</a:t>
            </a:r>
          </a:p>
          <a:p>
            <a:r>
              <a:rPr lang="es-ES_tradnl" sz="4000">
                <a:solidFill>
                  <a:schemeClr val="bg1"/>
                </a:solidFill>
                <a:latin typeface="Times New Roman Bold" charset="0"/>
              </a:rPr>
              <a:t>Declaración de Fe,</a:t>
            </a:r>
          </a:p>
          <a:p>
            <a:r>
              <a:rPr lang="es-ES_tradnl" sz="4000">
                <a:solidFill>
                  <a:schemeClr val="bg1"/>
                </a:solidFill>
                <a:latin typeface="Times New Roman Bold" charset="0"/>
              </a:rPr>
              <a:t>Valores Centrales</a:t>
            </a:r>
          </a:p>
        </p:txBody>
      </p:sp>
      <p:sp>
        <p:nvSpPr>
          <p:cNvPr id="17411" name="Title 1"/>
          <p:cNvSpPr txBox="1">
            <a:spLocks/>
          </p:cNvSpPr>
          <p:nvPr/>
        </p:nvSpPr>
        <p:spPr bwMode="auto">
          <a:xfrm>
            <a:off x="6324600" y="685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100">
                <a:solidFill>
                  <a:srgbClr val="FFFFFF"/>
                </a:solidFill>
                <a:cs typeface="Arial" pitchFamily="34" charset="0"/>
              </a:rPr>
              <a:t>Sesión 1</a:t>
            </a: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457200" y="3889375"/>
            <a:ext cx="81724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 b="1" dirty="0">
                <a:solidFill>
                  <a:srgbClr val="112E6B"/>
                </a:solidFill>
              </a:rPr>
              <a:t>Objetivo de la sesión d</a:t>
            </a:r>
            <a:r>
              <a:rPr lang="es-ES_tradnl" sz="2400" b="1" dirty="0" smtClean="0">
                <a:solidFill>
                  <a:srgbClr val="112E6B"/>
                </a:solidFill>
              </a:rPr>
              <a:t>e </a:t>
            </a:r>
            <a:r>
              <a:rPr lang="es-ES_tradnl" sz="2400" b="1" dirty="0">
                <a:solidFill>
                  <a:srgbClr val="112E6B"/>
                </a:solidFill>
              </a:rPr>
              <a:t>indicadores</a:t>
            </a:r>
          </a:p>
          <a:p>
            <a:endParaRPr lang="es-ES_tradnl" sz="2400" b="1" dirty="0"/>
          </a:p>
          <a:p>
            <a:r>
              <a:rPr lang="es-ES_tradnl" sz="2400" dirty="0"/>
              <a:t>Al final de esta sesión cada sembrador podrá afinar sus declaraciones para implementarlas en la siembra de la nueva iglesia.</a:t>
            </a:r>
          </a:p>
        </p:txBody>
      </p:sp>
      <p:pic>
        <p:nvPicPr>
          <p:cNvPr id="7" name="6 Imagen" descr="met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099" y="1519767"/>
            <a:ext cx="2656551" cy="2599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90500" y="0"/>
            <a:ext cx="8763000" cy="914400"/>
          </a:xfrm>
        </p:spPr>
        <p:txBody>
          <a:bodyPr/>
          <a:lstStyle/>
          <a:p>
            <a:pPr algn="l" eaLnBrk="1" hangingPunct="1"/>
            <a:r>
              <a:rPr lang="es-ES_tradnl" sz="3600" b="1" smtClean="0">
                <a:solidFill>
                  <a:srgbClr val="FFFFFF"/>
                </a:solidFill>
                <a:latin typeface="Times New Roman Italic" charset="0"/>
                <a:ea typeface="ＭＳ Ｐゴシック" pitchFamily="34" charset="-128"/>
                <a:cs typeface="Arial" pitchFamily="34" charset="0"/>
              </a:rPr>
              <a:t>Presentación de declaraciones</a:t>
            </a:r>
          </a:p>
        </p:txBody>
      </p:sp>
      <p:sp>
        <p:nvSpPr>
          <p:cNvPr id="19458" name="Title 1"/>
          <p:cNvSpPr txBox="1">
            <a:spLocks/>
          </p:cNvSpPr>
          <p:nvPr/>
        </p:nvSpPr>
        <p:spPr bwMode="auto">
          <a:xfrm>
            <a:off x="6324600" y="685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100">
                <a:solidFill>
                  <a:srgbClr val="FFFFFF"/>
                </a:solidFill>
                <a:cs typeface="Arial" pitchFamily="34" charset="0"/>
              </a:rPr>
              <a:t>Sesión 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19400" y="1143000"/>
            <a:ext cx="58102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/>
              <a:t>Cada participante presentará sus declaraciones elaboradas en el Pre-Módulo o REDES. Mientras las presente los asistentes:</a:t>
            </a:r>
          </a:p>
          <a:p>
            <a:endParaRPr lang="es-ES_tradnl" sz="2400"/>
          </a:p>
          <a:p>
            <a:pPr>
              <a:buClr>
                <a:srgbClr val="112E6B"/>
              </a:buClr>
              <a:buFont typeface="Calibri" pitchFamily="34" charset="0"/>
              <a:buAutoNum type="arabicPeriod"/>
            </a:pPr>
            <a:r>
              <a:rPr lang="es-ES_tradnl" sz="2400"/>
              <a:t>Buscarán los aspectos positivos de las declaraciones.</a:t>
            </a:r>
          </a:p>
          <a:p>
            <a:pPr>
              <a:buClr>
                <a:srgbClr val="112E6B"/>
              </a:buClr>
              <a:buFont typeface="Calibri" pitchFamily="34" charset="0"/>
              <a:buAutoNum type="arabicPeriod"/>
            </a:pPr>
            <a:endParaRPr lang="es-ES_tradnl" sz="2400"/>
          </a:p>
          <a:p>
            <a:pPr>
              <a:buClr>
                <a:srgbClr val="112E6B"/>
              </a:buClr>
              <a:buFont typeface="Calibri" pitchFamily="34" charset="0"/>
              <a:buAutoNum type="arabicPeriod"/>
            </a:pPr>
            <a:r>
              <a:rPr lang="es-ES_tradnl" sz="2400"/>
              <a:t>Evaluarán las declaraciones según los criterios indicados más adelante.</a:t>
            </a:r>
          </a:p>
          <a:p>
            <a:endParaRPr lang="es-ES_tradnl" sz="2400"/>
          </a:p>
        </p:txBody>
      </p:sp>
      <p:pic>
        <p:nvPicPr>
          <p:cNvPr id="19461" name="Picture 9" descr="MC90043162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0" y="1968500"/>
            <a:ext cx="2070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90500" y="0"/>
            <a:ext cx="8763000" cy="914400"/>
          </a:xfrm>
        </p:spPr>
        <p:txBody>
          <a:bodyPr/>
          <a:lstStyle/>
          <a:p>
            <a:pPr algn="l" eaLnBrk="1" hangingPunct="1"/>
            <a:r>
              <a:rPr lang="es-ES_tradnl" sz="3600" b="1" smtClean="0">
                <a:solidFill>
                  <a:srgbClr val="FFFFFF"/>
                </a:solidFill>
                <a:latin typeface="Times New Roman Italic" charset="0"/>
                <a:ea typeface="ＭＳ Ｐゴシック" pitchFamily="34" charset="-128"/>
                <a:cs typeface="Arial" pitchFamily="34" charset="0"/>
              </a:rPr>
              <a:t>Criterios para la VISIÓN</a:t>
            </a:r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6324600" y="685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100">
                <a:solidFill>
                  <a:srgbClr val="FFFFFF"/>
                </a:solidFill>
                <a:cs typeface="Arial" pitchFamily="34" charset="0"/>
              </a:rPr>
              <a:t>Sesión 1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457200" y="1143000"/>
            <a:ext cx="8229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/>
              <a:t>Una declaración de visión es ver un cuadro claro de lo que </a:t>
            </a:r>
            <a:r>
              <a:rPr lang="es-ES_tradnl" sz="2400" b="1" u="sng">
                <a:solidFill>
                  <a:srgbClr val="112E6B"/>
                </a:solidFill>
              </a:rPr>
              <a:t>DIOS</a:t>
            </a:r>
            <a:r>
              <a:rPr lang="es-ES_tradnl" sz="2400"/>
              <a:t> quiere que sea su Iglesia en la </a:t>
            </a:r>
            <a:r>
              <a:rPr lang="es-ES_tradnl" sz="2400" b="1" u="sng">
                <a:solidFill>
                  <a:srgbClr val="112E6B"/>
                </a:solidFill>
              </a:rPr>
              <a:t>COMUNIDAD</a:t>
            </a:r>
            <a:r>
              <a:rPr lang="es-ES_tradnl" sz="2400"/>
              <a:t>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276600" y="2971800"/>
            <a:ext cx="50117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112E6B"/>
              </a:buClr>
            </a:pPr>
            <a:r>
              <a:rPr lang="es-ES_tradnl" sz="2400"/>
              <a:t>Escriba su visión respaldada con citas bíblicas: </a:t>
            </a:r>
          </a:p>
          <a:p>
            <a:pPr>
              <a:buClr>
                <a:srgbClr val="112E6B"/>
              </a:buClr>
            </a:pPr>
            <a:endParaRPr lang="es-ES_tradnl" sz="2400"/>
          </a:p>
          <a:p>
            <a:pPr>
              <a:buClr>
                <a:srgbClr val="112E6B"/>
              </a:buClr>
            </a:pPr>
            <a:r>
              <a:rPr lang="es-ES_tradnl" sz="2400"/>
              <a:t>Evalúe: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/>
              <a:t> ¿Es clara?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/>
              <a:t> ¿Es desafiante?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/>
              <a:t> ¿Está orientada al futuro?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/>
              <a:t> ¿Es posible?</a:t>
            </a:r>
          </a:p>
        </p:txBody>
      </p:sp>
      <p:pic>
        <p:nvPicPr>
          <p:cNvPr id="6" name="Picture 7" descr="MC900410423.WMF"/>
          <p:cNvPicPr>
            <a:picLocks noChangeAspect="1"/>
          </p:cNvPicPr>
          <p:nvPr/>
        </p:nvPicPr>
        <p:blipFill>
          <a:blip r:embed="rId3"/>
          <a:srcRect r="-10959"/>
          <a:stretch>
            <a:fillRect/>
          </a:stretch>
        </p:blipFill>
        <p:spPr bwMode="auto">
          <a:xfrm>
            <a:off x="609600" y="2971800"/>
            <a:ext cx="2420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8"/>
          <p:cNvGrpSpPr>
            <a:grpSpLocks/>
          </p:cNvGrpSpPr>
          <p:nvPr/>
        </p:nvGrpSpPr>
        <p:grpSpPr bwMode="auto">
          <a:xfrm>
            <a:off x="6934200" y="5362575"/>
            <a:ext cx="2209800" cy="1419225"/>
            <a:chOff x="6934200" y="5361801"/>
            <a:chExt cx="2209800" cy="1419999"/>
          </a:xfrm>
        </p:grpSpPr>
        <p:pic>
          <p:nvPicPr>
            <p:cNvPr id="21511" name="Picture 21" descr="MC90043257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08863" y="5361801"/>
              <a:ext cx="1260475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2" name="Rectangle 6"/>
            <p:cNvSpPr>
              <a:spLocks noChangeArrowheads="1"/>
            </p:cNvSpPr>
            <p:nvPr/>
          </p:nvSpPr>
          <p:spPr bwMode="auto">
            <a:xfrm>
              <a:off x="6934200" y="6504801"/>
              <a:ext cx="2209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rgbClr val="112E6B"/>
                  </a:solidFill>
                </a:rPr>
                <a:t>ACTIVIDAD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190500" y="0"/>
            <a:ext cx="8763000" cy="914400"/>
          </a:xfrm>
        </p:spPr>
        <p:txBody>
          <a:bodyPr/>
          <a:lstStyle/>
          <a:p>
            <a:pPr algn="l" eaLnBrk="1" hangingPunct="1"/>
            <a:r>
              <a:rPr lang="es-ES_tradnl" sz="3600" b="1" dirty="0" smtClean="0">
                <a:solidFill>
                  <a:srgbClr val="FFFFFF"/>
                </a:solidFill>
                <a:latin typeface="Times New Roman Italic" charset="0"/>
                <a:ea typeface="ＭＳ Ｐゴシック" pitchFamily="34" charset="-128"/>
                <a:cs typeface="Arial" pitchFamily="34" charset="0"/>
              </a:rPr>
              <a:t>Criterios para la MISIÓN</a:t>
            </a:r>
          </a:p>
        </p:txBody>
      </p:sp>
      <p:sp>
        <p:nvSpPr>
          <p:cNvPr id="23554" name="Title 1"/>
          <p:cNvSpPr txBox="1">
            <a:spLocks/>
          </p:cNvSpPr>
          <p:nvPr/>
        </p:nvSpPr>
        <p:spPr bwMode="auto">
          <a:xfrm>
            <a:off x="6324600" y="685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100">
                <a:solidFill>
                  <a:srgbClr val="FFFFFF"/>
                </a:solidFill>
                <a:cs typeface="Arial" pitchFamily="34" charset="0"/>
              </a:rPr>
              <a:t>Sesión 1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57200" y="11430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/>
              <a:t>La declaración de misión es una descripción </a:t>
            </a:r>
            <a:r>
              <a:rPr lang="es-ES_tradnl" sz="2400" b="1" u="sng">
                <a:solidFill>
                  <a:srgbClr val="112E6B"/>
                </a:solidFill>
              </a:rPr>
              <a:t>CLARA</a:t>
            </a:r>
            <a:r>
              <a:rPr lang="es-ES_tradnl" sz="2400"/>
              <a:t> y sencilla de lo que Dios quiere que </a:t>
            </a:r>
            <a:r>
              <a:rPr lang="es-ES_tradnl" sz="2400" b="1" u="sng">
                <a:solidFill>
                  <a:srgbClr val="112E6B"/>
                </a:solidFill>
              </a:rPr>
              <a:t>HAGA</a:t>
            </a:r>
            <a:r>
              <a:rPr lang="es-ES_tradnl" sz="2400"/>
              <a:t> una congregación.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76600" y="29718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112E6B"/>
              </a:buClr>
            </a:pPr>
            <a:r>
              <a:rPr lang="es-ES_tradnl" sz="2400" dirty="0"/>
              <a:t>Escriba su misión respaldada con citas bíblicas: </a:t>
            </a:r>
          </a:p>
          <a:p>
            <a:pPr>
              <a:buClr>
                <a:srgbClr val="112E6B"/>
              </a:buClr>
            </a:pPr>
            <a:endParaRPr lang="es-ES_tradnl" sz="2400" dirty="0"/>
          </a:p>
          <a:p>
            <a:pPr>
              <a:buClr>
                <a:srgbClr val="112E6B"/>
              </a:buClr>
            </a:pPr>
            <a:r>
              <a:rPr lang="es-ES_tradnl" sz="2400" dirty="0"/>
              <a:t>Evalúe: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 dirty="0"/>
              <a:t>¿Se entiende?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 dirty="0"/>
              <a:t>¿Indica cómo va a lograr la iglesia su visión?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 dirty="0"/>
              <a:t>¿De qué manera ayudará </a:t>
            </a:r>
            <a:r>
              <a:rPr lang="es-ES_tradnl" sz="2400" dirty="0" smtClean="0"/>
              <a:t>a</a:t>
            </a:r>
          </a:p>
          <a:p>
            <a:pPr>
              <a:buClr>
                <a:srgbClr val="112E6B"/>
              </a:buClr>
            </a:pPr>
            <a:r>
              <a:rPr lang="es-ES_tradnl" sz="2400" dirty="0" smtClean="0"/>
              <a:t>			 </a:t>
            </a:r>
            <a:r>
              <a:rPr lang="es-ES_tradnl" sz="2400" dirty="0"/>
              <a:t>lograr su visión?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2681288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9"/>
          <p:cNvGrpSpPr>
            <a:grpSpLocks/>
          </p:cNvGrpSpPr>
          <p:nvPr/>
        </p:nvGrpSpPr>
        <p:grpSpPr bwMode="auto">
          <a:xfrm>
            <a:off x="6934200" y="5362575"/>
            <a:ext cx="2209800" cy="1419225"/>
            <a:chOff x="6934200" y="5361801"/>
            <a:chExt cx="2209800" cy="1419999"/>
          </a:xfrm>
        </p:grpSpPr>
        <p:pic>
          <p:nvPicPr>
            <p:cNvPr id="23559" name="Picture 21" descr="MC90043257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08863" y="5361801"/>
              <a:ext cx="1260475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6934200" y="6504801"/>
              <a:ext cx="2209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rgbClr val="112E6B"/>
                  </a:solidFill>
                </a:rPr>
                <a:t>ACTIVIDAD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190500" y="0"/>
            <a:ext cx="8763000" cy="914400"/>
          </a:xfrm>
        </p:spPr>
        <p:txBody>
          <a:bodyPr/>
          <a:lstStyle/>
          <a:p>
            <a:pPr algn="l" eaLnBrk="1" hangingPunct="1"/>
            <a:r>
              <a:rPr lang="es-ES_tradnl" sz="3600" b="1" smtClean="0">
                <a:solidFill>
                  <a:srgbClr val="FFFFFF"/>
                </a:solidFill>
                <a:latin typeface="Times New Roman Italic" charset="0"/>
                <a:ea typeface="ＭＳ Ｐゴシック" pitchFamily="34" charset="-128"/>
                <a:cs typeface="Arial" pitchFamily="34" charset="0"/>
              </a:rPr>
              <a:t>DECLARACIÓN DE FE</a:t>
            </a:r>
          </a:p>
        </p:txBody>
      </p:sp>
      <p:sp>
        <p:nvSpPr>
          <p:cNvPr id="25602" name="Title 1"/>
          <p:cNvSpPr txBox="1">
            <a:spLocks/>
          </p:cNvSpPr>
          <p:nvPr/>
        </p:nvSpPr>
        <p:spPr bwMode="auto">
          <a:xfrm>
            <a:off x="6324600" y="685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100">
                <a:solidFill>
                  <a:srgbClr val="FFFFFF"/>
                </a:solidFill>
                <a:cs typeface="Arial" pitchFamily="34" charset="0"/>
              </a:rPr>
              <a:t>Sesión 1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57200" y="11430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/>
              <a:t>La declaración de fe es un </a:t>
            </a:r>
            <a:r>
              <a:rPr lang="es-ES_tradnl" sz="2400" b="1" u="sng">
                <a:solidFill>
                  <a:srgbClr val="112E6B"/>
                </a:solidFill>
              </a:rPr>
              <a:t>RESUMEN</a:t>
            </a:r>
            <a:r>
              <a:rPr lang="es-ES_tradnl" sz="2400"/>
              <a:t> de las </a:t>
            </a:r>
            <a:r>
              <a:rPr lang="es-ES_tradnl" sz="2400" b="1" u="sng">
                <a:solidFill>
                  <a:srgbClr val="112E6B"/>
                </a:solidFill>
              </a:rPr>
              <a:t>DOCTRINAS</a:t>
            </a:r>
            <a:r>
              <a:rPr lang="es-ES_tradnl" sz="2400"/>
              <a:t> principales de una congregación o denominación.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733800" y="2895600"/>
            <a:ext cx="5410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/>
              <a:t>Comunica en una forma clara y sencilla lo que </a:t>
            </a:r>
            <a:r>
              <a:rPr lang="es-ES_tradnl" sz="2400" b="1" u="sng">
                <a:solidFill>
                  <a:srgbClr val="112E6B"/>
                </a:solidFill>
              </a:rPr>
              <a:t>CREE</a:t>
            </a:r>
            <a:r>
              <a:rPr lang="es-ES_tradnl" sz="2400"/>
              <a:t> la iglesia.</a:t>
            </a:r>
          </a:p>
          <a:p>
            <a:pPr>
              <a:buClr>
                <a:srgbClr val="112E6B"/>
              </a:buClr>
            </a:pPr>
            <a:endParaRPr lang="es-ES_tradnl" sz="2400"/>
          </a:p>
          <a:p>
            <a:r>
              <a:rPr lang="es-ES_tradnl" sz="2400"/>
              <a:t>Escriba la declaración de fe de su iglesia madre o denominación, respaldadas con citas bíblicas.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86100"/>
            <a:ext cx="3241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Agrupar 9"/>
          <p:cNvGrpSpPr>
            <a:grpSpLocks/>
          </p:cNvGrpSpPr>
          <p:nvPr/>
        </p:nvGrpSpPr>
        <p:grpSpPr bwMode="auto">
          <a:xfrm>
            <a:off x="6934200" y="5362575"/>
            <a:ext cx="2209800" cy="1419225"/>
            <a:chOff x="6934200" y="5361801"/>
            <a:chExt cx="2209800" cy="1419999"/>
          </a:xfrm>
        </p:grpSpPr>
        <p:pic>
          <p:nvPicPr>
            <p:cNvPr id="25608" name="Picture 21" descr="MC900432579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08863" y="5361801"/>
              <a:ext cx="1260475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Rectangle 6"/>
            <p:cNvSpPr>
              <a:spLocks noChangeArrowheads="1"/>
            </p:cNvSpPr>
            <p:nvPr/>
          </p:nvSpPr>
          <p:spPr bwMode="auto">
            <a:xfrm>
              <a:off x="6934200" y="6504801"/>
              <a:ext cx="2209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rgbClr val="112E6B"/>
                  </a:solidFill>
                </a:rPr>
                <a:t>ACTIVIDAD</a:t>
              </a:r>
            </a:p>
          </p:txBody>
        </p:sp>
      </p:grpSp>
      <p:sp>
        <p:nvSpPr>
          <p:cNvPr id="25607" name="CuadroTexto 9"/>
          <p:cNvSpPr txBox="1">
            <a:spLocks noChangeArrowheads="1"/>
          </p:cNvSpPr>
          <p:nvPr/>
        </p:nvSpPr>
        <p:spPr bwMode="auto">
          <a:xfrm>
            <a:off x="533400" y="6411913"/>
            <a:ext cx="2209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_tradnl" sz="1600">
                <a:solidFill>
                  <a:srgbClr val="112E6B"/>
                </a:solidFill>
              </a:rPr>
              <a:t>Anexo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190500" y="0"/>
            <a:ext cx="8763000" cy="914400"/>
          </a:xfrm>
        </p:spPr>
        <p:txBody>
          <a:bodyPr/>
          <a:lstStyle/>
          <a:p>
            <a:pPr algn="l" eaLnBrk="1" hangingPunct="1"/>
            <a:r>
              <a:rPr lang="es-ES_tradnl" sz="3600" b="1" smtClean="0">
                <a:solidFill>
                  <a:srgbClr val="FFFFFF"/>
                </a:solidFill>
                <a:latin typeface="Times New Roman Italic" charset="0"/>
                <a:ea typeface="ＭＳ Ｐゴシック" pitchFamily="34" charset="-128"/>
                <a:cs typeface="Arial" pitchFamily="34" charset="0"/>
              </a:rPr>
              <a:t>Criterios para VALORES CENTRALES</a:t>
            </a:r>
          </a:p>
        </p:txBody>
      </p:sp>
      <p:sp>
        <p:nvSpPr>
          <p:cNvPr id="27650" name="Title 1"/>
          <p:cNvSpPr txBox="1">
            <a:spLocks/>
          </p:cNvSpPr>
          <p:nvPr/>
        </p:nvSpPr>
        <p:spPr bwMode="auto">
          <a:xfrm>
            <a:off x="6324600" y="685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 sz="2100">
                <a:solidFill>
                  <a:srgbClr val="FFFFFF"/>
                </a:solidFill>
                <a:cs typeface="Arial" pitchFamily="34" charset="0"/>
              </a:rPr>
              <a:t>Sesión 1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57200" y="1484313"/>
            <a:ext cx="8229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 Fundamentos bíblicos</a:t>
            </a:r>
          </a:p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 Normas </a:t>
            </a:r>
            <a:r>
              <a:rPr lang="es-ES_tradnl" sz="2400" dirty="0"/>
              <a:t>de carácter y </a:t>
            </a:r>
            <a:r>
              <a:rPr lang="es-ES_tradnl" sz="2400" dirty="0" smtClean="0"/>
              <a:t>conducta</a:t>
            </a:r>
          </a:p>
          <a:p>
            <a:pPr>
              <a:buFont typeface="Arial" pitchFamily="34" charset="0"/>
              <a:buChar char="•"/>
            </a:pPr>
            <a:r>
              <a:rPr lang="es-ES_tradnl" sz="2400" dirty="0" smtClean="0"/>
              <a:t> Principios </a:t>
            </a:r>
            <a:r>
              <a:rPr lang="es-ES_tradnl" sz="2400" dirty="0"/>
              <a:t>que modelan los valores </a:t>
            </a:r>
            <a:r>
              <a:rPr lang="es-ES_tradnl" sz="2400" dirty="0" smtClean="0"/>
              <a:t>cristianos.</a:t>
            </a:r>
            <a:endParaRPr lang="es-ES_tradnl" sz="24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408363"/>
            <a:ext cx="6096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_tradnl" sz="2400" b="1" dirty="0"/>
              <a:t>Escriba</a:t>
            </a:r>
            <a:r>
              <a:rPr lang="es-ES_tradnl" sz="2400" dirty="0"/>
              <a:t> una lista de los valores centrales. No olvide sustentar las citas bíblicas.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219200" y="4633913"/>
            <a:ext cx="67818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112E6B"/>
              </a:buClr>
            </a:pPr>
            <a:r>
              <a:rPr lang="es-ES_tradnl" sz="2400" b="1" u="sng" dirty="0"/>
              <a:t>Evalúe</a:t>
            </a:r>
            <a:r>
              <a:rPr lang="es-ES_tradnl" sz="2400" b="1" dirty="0"/>
              <a:t>: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 dirty="0"/>
              <a:t>¿Son normas de carácter y conducta?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 dirty="0"/>
              <a:t>¿Responden a principios bíblicos?</a:t>
            </a:r>
          </a:p>
          <a:p>
            <a:pPr>
              <a:buClr>
                <a:srgbClr val="112E6B"/>
              </a:buClr>
              <a:buFont typeface="Arial" pitchFamily="34" charset="0"/>
              <a:buChar char="•"/>
            </a:pPr>
            <a:r>
              <a:rPr lang="es-ES_tradnl" sz="2400" dirty="0"/>
              <a:t>¿Cómo nos ayudan a tomar decisiones?</a:t>
            </a:r>
          </a:p>
        </p:txBody>
      </p:sp>
      <p:grpSp>
        <p:nvGrpSpPr>
          <p:cNvPr id="2" name="Agrupar 9"/>
          <p:cNvGrpSpPr>
            <a:grpSpLocks/>
          </p:cNvGrpSpPr>
          <p:nvPr/>
        </p:nvGrpSpPr>
        <p:grpSpPr bwMode="auto">
          <a:xfrm>
            <a:off x="6934200" y="5362575"/>
            <a:ext cx="2209800" cy="1419225"/>
            <a:chOff x="6934200" y="5361801"/>
            <a:chExt cx="2209800" cy="1419999"/>
          </a:xfrm>
        </p:grpSpPr>
        <p:pic>
          <p:nvPicPr>
            <p:cNvPr id="27655" name="Picture 21" descr="MC900432579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08863" y="5361801"/>
              <a:ext cx="1260475" cy="126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Rectangle 6"/>
            <p:cNvSpPr>
              <a:spLocks noChangeArrowheads="1"/>
            </p:cNvSpPr>
            <p:nvPr/>
          </p:nvSpPr>
          <p:spPr bwMode="auto">
            <a:xfrm>
              <a:off x="6934200" y="6504801"/>
              <a:ext cx="2209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_tradnl" sz="1200" b="1">
                  <a:solidFill>
                    <a:srgbClr val="112E6B"/>
                  </a:solidFill>
                </a:rPr>
                <a:t>ACTIVIDAD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8" grpId="0"/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</TotalTime>
  <Words>412</Words>
  <Application>Microsoft Office PowerPoint</Application>
  <PresentationFormat>Presentación en pantalla (4:3)</PresentationFormat>
  <Paragraphs>89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Office Theme</vt:lpstr>
      <vt:lpstr>Presentación de PowerPoint</vt:lpstr>
      <vt:lpstr>Módulo 1</vt:lpstr>
      <vt:lpstr>Presentación de PowerPoint</vt:lpstr>
      <vt:lpstr>Presentación de PowerPoint</vt:lpstr>
      <vt:lpstr>Presentación de declaraciones</vt:lpstr>
      <vt:lpstr>Criterios para la VISIÓN</vt:lpstr>
      <vt:lpstr>Criterios para la MISIÓN</vt:lpstr>
      <vt:lpstr>DECLARACIÓN DE FE</vt:lpstr>
      <vt:lpstr>Criterios para VALORES CENTRALES</vt:lpstr>
    </vt:vector>
  </TitlesOfParts>
  <Company>Red de Multiplicación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</dc:title>
  <dc:creator>Rommel Salazar López</dc:creator>
  <cp:keywords>mentoreo</cp:keywords>
  <cp:lastModifiedBy>COMPAQ</cp:lastModifiedBy>
  <cp:revision>151</cp:revision>
  <dcterms:created xsi:type="dcterms:W3CDTF">2010-10-02T03:27:18Z</dcterms:created>
  <dcterms:modified xsi:type="dcterms:W3CDTF">2013-05-08T20:11:00Z</dcterms:modified>
</cp:coreProperties>
</file>